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462" r:id="rId2"/>
    <p:sldId id="379" r:id="rId3"/>
    <p:sldId id="436" r:id="rId4"/>
    <p:sldId id="475" r:id="rId5"/>
    <p:sldId id="515" r:id="rId6"/>
    <p:sldId id="517" r:id="rId7"/>
    <p:sldId id="470" r:id="rId8"/>
    <p:sldId id="544" r:id="rId9"/>
    <p:sldId id="419" r:id="rId10"/>
    <p:sldId id="508" r:id="rId11"/>
    <p:sldId id="558" r:id="rId12"/>
    <p:sldId id="542" r:id="rId13"/>
    <p:sldId id="498" r:id="rId14"/>
    <p:sldId id="507" r:id="rId15"/>
    <p:sldId id="494" r:id="rId16"/>
    <p:sldId id="560" r:id="rId17"/>
    <p:sldId id="523" r:id="rId18"/>
    <p:sldId id="525" r:id="rId19"/>
    <p:sldId id="524" r:id="rId20"/>
    <p:sldId id="526" r:id="rId21"/>
    <p:sldId id="528" r:id="rId22"/>
    <p:sldId id="506" r:id="rId23"/>
    <p:sldId id="420" r:id="rId24"/>
    <p:sldId id="479" r:id="rId25"/>
    <p:sldId id="442" r:id="rId26"/>
    <p:sldId id="443" r:id="rId27"/>
    <p:sldId id="509" r:id="rId28"/>
    <p:sldId id="444" r:id="rId29"/>
    <p:sldId id="445" r:id="rId30"/>
    <p:sldId id="474" r:id="rId31"/>
    <p:sldId id="446" r:id="rId32"/>
    <p:sldId id="447" r:id="rId33"/>
    <p:sldId id="448" r:id="rId34"/>
    <p:sldId id="492" r:id="rId35"/>
    <p:sldId id="559" r:id="rId36"/>
    <p:sldId id="548" r:id="rId37"/>
    <p:sldId id="455" r:id="rId38"/>
    <p:sldId id="547" r:id="rId39"/>
    <p:sldId id="536" r:id="rId40"/>
    <p:sldId id="537" r:id="rId41"/>
    <p:sldId id="538" r:id="rId42"/>
    <p:sldId id="539" r:id="rId43"/>
    <p:sldId id="540" r:id="rId44"/>
    <p:sldId id="552" r:id="rId45"/>
    <p:sldId id="553" r:id="rId46"/>
    <p:sldId id="554" r:id="rId47"/>
    <p:sldId id="549" r:id="rId48"/>
    <p:sldId id="550" r:id="rId49"/>
    <p:sldId id="551" r:id="rId50"/>
    <p:sldId id="555" r:id="rId51"/>
    <p:sldId id="556" r:id="rId52"/>
    <p:sldId id="557" r:id="rId53"/>
    <p:sldId id="363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A1A"/>
    <a:srgbClr val="FECA0A"/>
    <a:srgbClr val="66FF33"/>
    <a:srgbClr val="958D8A"/>
    <a:srgbClr val="BA292A"/>
    <a:srgbClr val="D8222B"/>
    <a:srgbClr val="698D54"/>
    <a:srgbClr val="FEC907"/>
    <a:srgbClr val="ECC426"/>
    <a:srgbClr val="4C7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BEE9FA-7ED7-42B3-B21A-3E5AE272C8B7}" v="8" dt="2024-06-06T15:52:48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8" autoAdjust="0"/>
    <p:restoredTop sz="92683" autoAdjust="0"/>
  </p:normalViewPr>
  <p:slideViewPr>
    <p:cSldViewPr snapToGrid="0">
      <p:cViewPr varScale="1">
        <p:scale>
          <a:sx n="59" d="100"/>
          <a:sy n="59" d="100"/>
        </p:scale>
        <p:origin x="84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stasia Yankovich" userId="cd8ddeaa-4d81-4842-b2c5-2e0fae5830cb" providerId="ADAL" clId="{24DCF7FF-2127-428C-AB98-6054A8F0F3EF}"/>
    <pc:docChg chg="modSld">
      <pc:chgData name="Anastasia Yankovich" userId="cd8ddeaa-4d81-4842-b2c5-2e0fae5830cb" providerId="ADAL" clId="{24DCF7FF-2127-428C-AB98-6054A8F0F3EF}" dt="2024-06-07T10:35:45.084" v="468" actId="1076"/>
      <pc:docMkLst>
        <pc:docMk/>
      </pc:docMkLst>
      <pc:sldChg chg="modSp mod">
        <pc:chgData name="Anastasia Yankovich" userId="cd8ddeaa-4d81-4842-b2c5-2e0fae5830cb" providerId="ADAL" clId="{24DCF7FF-2127-428C-AB98-6054A8F0F3EF}" dt="2024-06-07T10:34:03.228" v="467" actId="20577"/>
        <pc:sldMkLst>
          <pc:docMk/>
          <pc:sldMk cId="988663839" sldId="363"/>
        </pc:sldMkLst>
        <pc:spChg chg="mod">
          <ac:chgData name="Anastasia Yankovich" userId="cd8ddeaa-4d81-4842-b2c5-2e0fae5830cb" providerId="ADAL" clId="{24DCF7FF-2127-428C-AB98-6054A8F0F3EF}" dt="2024-06-07T10:34:03.228" v="467" actId="20577"/>
          <ac:spMkLst>
            <pc:docMk/>
            <pc:sldMk cId="988663839" sldId="363"/>
            <ac:spMk id="6" creationId="{00000000-0000-0000-0000-000000000000}"/>
          </ac:spMkLst>
        </pc:spChg>
      </pc:sldChg>
      <pc:sldChg chg="modSp mod">
        <pc:chgData name="Anastasia Yankovich" userId="cd8ddeaa-4d81-4842-b2c5-2e0fae5830cb" providerId="ADAL" clId="{24DCF7FF-2127-428C-AB98-6054A8F0F3EF}" dt="2024-06-07T10:30:42.110" v="240" actId="20577"/>
        <pc:sldMkLst>
          <pc:docMk/>
          <pc:sldMk cId="2905714952" sldId="445"/>
        </pc:sldMkLst>
        <pc:spChg chg="mod">
          <ac:chgData name="Anastasia Yankovich" userId="cd8ddeaa-4d81-4842-b2c5-2e0fae5830cb" providerId="ADAL" clId="{24DCF7FF-2127-428C-AB98-6054A8F0F3EF}" dt="2024-06-07T10:30:42.110" v="240" actId="20577"/>
          <ac:spMkLst>
            <pc:docMk/>
            <pc:sldMk cId="2905714952" sldId="445"/>
            <ac:spMk id="5" creationId="{00000000-0000-0000-0000-000000000000}"/>
          </ac:spMkLst>
        </pc:spChg>
      </pc:sldChg>
      <pc:sldChg chg="modSp mod">
        <pc:chgData name="Anastasia Yankovich" userId="cd8ddeaa-4d81-4842-b2c5-2e0fae5830cb" providerId="ADAL" clId="{24DCF7FF-2127-428C-AB98-6054A8F0F3EF}" dt="2024-06-07T10:31:10.826" v="241" actId="20577"/>
        <pc:sldMkLst>
          <pc:docMk/>
          <pc:sldMk cId="4099703934" sldId="447"/>
        </pc:sldMkLst>
        <pc:spChg chg="mod">
          <ac:chgData name="Anastasia Yankovich" userId="cd8ddeaa-4d81-4842-b2c5-2e0fae5830cb" providerId="ADAL" clId="{24DCF7FF-2127-428C-AB98-6054A8F0F3EF}" dt="2024-06-07T10:31:10.826" v="241" actId="20577"/>
          <ac:spMkLst>
            <pc:docMk/>
            <pc:sldMk cId="4099703934" sldId="447"/>
            <ac:spMk id="6" creationId="{00000000-0000-0000-0000-000000000000}"/>
          </ac:spMkLst>
        </pc:spChg>
      </pc:sldChg>
      <pc:sldChg chg="modSp mod">
        <pc:chgData name="Anastasia Yankovich" userId="cd8ddeaa-4d81-4842-b2c5-2e0fae5830cb" providerId="ADAL" clId="{24DCF7FF-2127-428C-AB98-6054A8F0F3EF}" dt="2024-06-07T10:32:24.552" v="378" actId="20577"/>
        <pc:sldMkLst>
          <pc:docMk/>
          <pc:sldMk cId="1769915756" sldId="492"/>
        </pc:sldMkLst>
        <pc:spChg chg="mod">
          <ac:chgData name="Anastasia Yankovich" userId="cd8ddeaa-4d81-4842-b2c5-2e0fae5830cb" providerId="ADAL" clId="{24DCF7FF-2127-428C-AB98-6054A8F0F3EF}" dt="2024-06-07T10:32:24.552" v="378" actId="20577"/>
          <ac:spMkLst>
            <pc:docMk/>
            <pc:sldMk cId="1769915756" sldId="492"/>
            <ac:spMk id="6" creationId="{00000000-0000-0000-0000-000000000000}"/>
          </ac:spMkLst>
        </pc:spChg>
      </pc:sldChg>
      <pc:sldChg chg="modSp mod">
        <pc:chgData name="Anastasia Yankovich" userId="cd8ddeaa-4d81-4842-b2c5-2e0fae5830cb" providerId="ADAL" clId="{24DCF7FF-2127-428C-AB98-6054A8F0F3EF}" dt="2024-06-07T10:35:45.084" v="468" actId="1076"/>
        <pc:sldMkLst>
          <pc:docMk/>
          <pc:sldMk cId="500403156" sldId="517"/>
        </pc:sldMkLst>
        <pc:spChg chg="mod">
          <ac:chgData name="Anastasia Yankovich" userId="cd8ddeaa-4d81-4842-b2c5-2e0fae5830cb" providerId="ADAL" clId="{24DCF7FF-2127-428C-AB98-6054A8F0F3EF}" dt="2024-06-07T10:35:45.084" v="468" actId="1076"/>
          <ac:spMkLst>
            <pc:docMk/>
            <pc:sldMk cId="500403156" sldId="517"/>
            <ac:spMk id="6" creationId="{00000000-0000-0000-0000-000000000000}"/>
          </ac:spMkLst>
        </pc:spChg>
      </pc:sldChg>
      <pc:sldChg chg="modSp mod">
        <pc:chgData name="Anastasia Yankovich" userId="cd8ddeaa-4d81-4842-b2c5-2e0fae5830cb" providerId="ADAL" clId="{24DCF7FF-2127-428C-AB98-6054A8F0F3EF}" dt="2024-06-07T09:19:16.134" v="37" actId="20577"/>
        <pc:sldMkLst>
          <pc:docMk/>
          <pc:sldMk cId="3434165123" sldId="523"/>
        </pc:sldMkLst>
        <pc:graphicFrameChg chg="modGraphic">
          <ac:chgData name="Anastasia Yankovich" userId="cd8ddeaa-4d81-4842-b2c5-2e0fae5830cb" providerId="ADAL" clId="{24DCF7FF-2127-428C-AB98-6054A8F0F3EF}" dt="2024-06-07T09:19:16.134" v="37" actId="20577"/>
          <ac:graphicFrameMkLst>
            <pc:docMk/>
            <pc:sldMk cId="3434165123" sldId="523"/>
            <ac:graphicFrameMk id="3" creationId="{00000000-0000-0000-0000-000000000000}"/>
          </ac:graphicFrameMkLst>
        </pc:graphicFrameChg>
      </pc:sldChg>
      <pc:sldChg chg="modSp mod">
        <pc:chgData name="Anastasia Yankovich" userId="cd8ddeaa-4d81-4842-b2c5-2e0fae5830cb" providerId="ADAL" clId="{24DCF7FF-2127-428C-AB98-6054A8F0F3EF}" dt="2024-06-07T10:23:36.493" v="117" actId="20577"/>
        <pc:sldMkLst>
          <pc:docMk/>
          <pc:sldMk cId="3800896331" sldId="524"/>
        </pc:sldMkLst>
        <pc:graphicFrameChg chg="modGraphic">
          <ac:chgData name="Anastasia Yankovich" userId="cd8ddeaa-4d81-4842-b2c5-2e0fae5830cb" providerId="ADAL" clId="{24DCF7FF-2127-428C-AB98-6054A8F0F3EF}" dt="2024-06-07T10:23:36.493" v="117" actId="20577"/>
          <ac:graphicFrameMkLst>
            <pc:docMk/>
            <pc:sldMk cId="3800896331" sldId="524"/>
            <ac:graphicFrameMk id="3" creationId="{00000000-0000-0000-0000-000000000000}"/>
          </ac:graphicFrameMkLst>
        </pc:graphicFrameChg>
      </pc:sldChg>
      <pc:sldChg chg="modSp mod">
        <pc:chgData name="Anastasia Yankovich" userId="cd8ddeaa-4d81-4842-b2c5-2e0fae5830cb" providerId="ADAL" clId="{24DCF7FF-2127-428C-AB98-6054A8F0F3EF}" dt="2024-06-07T10:03:06.615" v="83" actId="20577"/>
        <pc:sldMkLst>
          <pc:docMk/>
          <pc:sldMk cId="925413608" sldId="525"/>
        </pc:sldMkLst>
        <pc:graphicFrameChg chg="modGraphic">
          <ac:chgData name="Anastasia Yankovich" userId="cd8ddeaa-4d81-4842-b2c5-2e0fae5830cb" providerId="ADAL" clId="{24DCF7FF-2127-428C-AB98-6054A8F0F3EF}" dt="2024-06-07T10:03:06.615" v="83" actId="20577"/>
          <ac:graphicFrameMkLst>
            <pc:docMk/>
            <pc:sldMk cId="925413608" sldId="525"/>
            <ac:graphicFrameMk id="3" creationId="{00000000-0000-0000-0000-000000000000}"/>
          </ac:graphicFrameMkLst>
        </pc:graphicFrameChg>
      </pc:sldChg>
      <pc:sldChg chg="modSp mod">
        <pc:chgData name="Anastasia Yankovich" userId="cd8ddeaa-4d81-4842-b2c5-2e0fae5830cb" providerId="ADAL" clId="{24DCF7FF-2127-428C-AB98-6054A8F0F3EF}" dt="2024-06-07T10:26:31.365" v="165" actId="20577"/>
        <pc:sldMkLst>
          <pc:docMk/>
          <pc:sldMk cId="3724007014" sldId="526"/>
        </pc:sldMkLst>
        <pc:graphicFrameChg chg="modGraphic">
          <ac:chgData name="Anastasia Yankovich" userId="cd8ddeaa-4d81-4842-b2c5-2e0fae5830cb" providerId="ADAL" clId="{24DCF7FF-2127-428C-AB98-6054A8F0F3EF}" dt="2024-06-07T10:26:31.365" v="165" actId="20577"/>
          <ac:graphicFrameMkLst>
            <pc:docMk/>
            <pc:sldMk cId="3724007014" sldId="526"/>
            <ac:graphicFrameMk id="3" creationId="{00000000-0000-0000-0000-000000000000}"/>
          </ac:graphicFrameMkLst>
        </pc:graphicFrameChg>
      </pc:sldChg>
      <pc:sldChg chg="modSp mod">
        <pc:chgData name="Anastasia Yankovich" userId="cd8ddeaa-4d81-4842-b2c5-2e0fae5830cb" providerId="ADAL" clId="{24DCF7FF-2127-428C-AB98-6054A8F0F3EF}" dt="2024-06-07T10:29:58.526" v="217" actId="20577"/>
        <pc:sldMkLst>
          <pc:docMk/>
          <pc:sldMk cId="2359799097" sldId="528"/>
        </pc:sldMkLst>
        <pc:graphicFrameChg chg="mod modGraphic">
          <ac:chgData name="Anastasia Yankovich" userId="cd8ddeaa-4d81-4842-b2c5-2e0fae5830cb" providerId="ADAL" clId="{24DCF7FF-2127-428C-AB98-6054A8F0F3EF}" dt="2024-06-07T10:29:58.526" v="217" actId="20577"/>
          <ac:graphicFrameMkLst>
            <pc:docMk/>
            <pc:sldMk cId="2359799097" sldId="528"/>
            <ac:graphicFrameMk id="3" creationId="{00000000-0000-0000-0000-000000000000}"/>
          </ac:graphicFrameMkLst>
        </pc:graphicFrameChg>
      </pc:sldChg>
      <pc:sldChg chg="modSp mod">
        <pc:chgData name="Anastasia Yankovich" userId="cd8ddeaa-4d81-4842-b2c5-2e0fae5830cb" providerId="ADAL" clId="{24DCF7FF-2127-428C-AB98-6054A8F0F3EF}" dt="2024-06-07T10:33:00.019" v="409" actId="20577"/>
        <pc:sldMkLst>
          <pc:docMk/>
          <pc:sldMk cId="1391563907" sldId="539"/>
        </pc:sldMkLst>
        <pc:spChg chg="mod">
          <ac:chgData name="Anastasia Yankovich" userId="cd8ddeaa-4d81-4842-b2c5-2e0fae5830cb" providerId="ADAL" clId="{24DCF7FF-2127-428C-AB98-6054A8F0F3EF}" dt="2024-06-07T10:33:00.019" v="409" actId="20577"/>
          <ac:spMkLst>
            <pc:docMk/>
            <pc:sldMk cId="1391563907" sldId="539"/>
            <ac:spMk id="6" creationId="{00000000-0000-0000-0000-000000000000}"/>
          </ac:spMkLst>
        </pc:spChg>
      </pc:sldChg>
      <pc:sldChg chg="modSp mod">
        <pc:chgData name="Anastasia Yankovich" userId="cd8ddeaa-4d81-4842-b2c5-2e0fae5830cb" providerId="ADAL" clId="{24DCF7FF-2127-428C-AB98-6054A8F0F3EF}" dt="2024-06-07T09:16:14.327" v="21" actId="1076"/>
        <pc:sldMkLst>
          <pc:docMk/>
          <pc:sldMk cId="2848916888" sldId="560"/>
        </pc:sldMkLst>
        <pc:graphicFrameChg chg="mod modGraphic">
          <ac:chgData name="Anastasia Yankovich" userId="cd8ddeaa-4d81-4842-b2c5-2e0fae5830cb" providerId="ADAL" clId="{24DCF7FF-2127-428C-AB98-6054A8F0F3EF}" dt="2024-06-07T09:16:14.327" v="21" actId="1076"/>
          <ac:graphicFrameMkLst>
            <pc:docMk/>
            <pc:sldMk cId="2848916888" sldId="560"/>
            <ac:graphicFrameMk id="11" creationId="{67A1D282-8DBC-0369-61CD-A0B66A7EF355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4928B-2870-41F3-88A6-7E74EBFC1401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11F-D765-4CD3-9EB9-DF2FCD550F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051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0455B-A93C-4F50-9FA7-F48474F21F1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847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115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210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045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80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91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The Largest Aviation Group in Africa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0455B-A93C-4F50-9FA7-F48474F21F17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673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452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881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761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0455B-A93C-4F50-9FA7-F48474F21F17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67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843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551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020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39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26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EAFD9-D107-4A2A-A051-2EBA3B209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92B027-C055-33FD-C35A-6ABBA57A3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0B6210-A342-DC22-6CCB-DB678DDD2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D8E714-0A28-3AFB-8730-B14BA80D7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11F-D765-4CD3-9EB9-DF2FCD550F3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36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61" y="355371"/>
            <a:ext cx="1263595" cy="67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4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06391" y="1397058"/>
            <a:ext cx="3973949" cy="858753"/>
          </a:xfrm>
          <a:prstGeom prst="rect">
            <a:avLst/>
          </a:prstGeom>
        </p:spPr>
        <p:txBody>
          <a:bodyPr lIns="68572" tIns="34286" rIns="68572" bIns="34286" rtlCol="0" anchor="t">
            <a:noAutofit/>
          </a:bodyPr>
          <a:lstStyle>
            <a:lvl1pPr algn="l">
              <a:lnSpc>
                <a:spcPct val="80000"/>
              </a:lnSpc>
              <a:defRPr sz="21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" y="1472096"/>
            <a:ext cx="206391" cy="180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33" baseline="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4806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C6CEB-7FD8-4504-A36A-ADD046581D34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EADF1-0546-4BA4-BA62-720DB6B3A9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png"/><Relationship Id="rId7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reservations@skylightinterminalhotel.com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hyperlink" Target="mailto:AYankovich@aviareps.com" TargetMode="External"/><Relationship Id="rId4" Type="http://schemas.openxmlformats.org/officeDocument/2006/relationships/hyperlink" Target="mailto:ethiopianairlines_ru@aviareps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56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A9DAF51-6A4F-4763-B11D-A786D7694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40"/>
            <a:ext cx="3833997" cy="20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9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" y="66585"/>
            <a:ext cx="5855769" cy="3900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82" y="2614863"/>
            <a:ext cx="5654844" cy="4012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93" y="66584"/>
            <a:ext cx="5570622" cy="2460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86" y="4029382"/>
            <a:ext cx="3438914" cy="270990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DD83FC3-0E98-44BC-9A5A-4C58610FF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" y="4269997"/>
            <a:ext cx="2286001" cy="1366414"/>
          </a:xfrm>
          <a:prstGeom prst="rect">
            <a:avLst/>
          </a:prstGeom>
        </p:spPr>
      </p:pic>
      <p:sp>
        <p:nvSpPr>
          <p:cNvPr id="9" name="内容占位符 2"/>
          <p:cNvSpPr txBox="1"/>
          <p:nvPr/>
        </p:nvSpPr>
        <p:spPr bwMode="auto">
          <a:xfrm>
            <a:off x="4788387" y="66584"/>
            <a:ext cx="288032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ЮАР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613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5142B5-17DE-43B4-BC00-FFEC3357D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288948"/>
              </p:ext>
            </p:extLst>
          </p:nvPr>
        </p:nvGraphicFramePr>
        <p:xfrm>
          <a:off x="73327" y="4377105"/>
          <a:ext cx="8891769" cy="197078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84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0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590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/ прилет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в полете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День вылета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транзита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0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ET761/8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19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Москва-Мапуту-Москва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21:3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:50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17:20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</a:t>
                      </a:r>
                      <a:r>
                        <a:rPr lang="en-US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4</a:t>
                      </a:r>
                      <a:r>
                        <a:rPr lang="en-US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5 6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03:30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0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ET8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/760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14:45-07:40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15:55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3 4 5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02:45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内容占位符 2"/>
          <p:cNvSpPr txBox="1"/>
          <p:nvPr/>
        </p:nvSpPr>
        <p:spPr bwMode="auto">
          <a:xfrm>
            <a:off x="4655838" y="327564"/>
            <a:ext cx="3166257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МОЗАМБИК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335E42E-0B5C-401D-AB8A-2199ADDAA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58799" y="3007932"/>
            <a:ext cx="4306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32240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1936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997205"/>
              </p:ext>
            </p:extLst>
          </p:nvPr>
        </p:nvGraphicFramePr>
        <p:xfrm>
          <a:off x="0" y="4007058"/>
          <a:ext cx="10376452" cy="2417457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16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3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9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9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45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866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/ прилет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в полете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День </a:t>
                      </a:r>
                    </a:p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транзита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ET761/813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Москва-</a:t>
                      </a: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Антананариву</a:t>
                      </a:r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Москва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21:30-1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:4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:1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2  4  5  6</a:t>
                      </a:r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03:00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ET813/760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:5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-07:40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16:50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1  3  4  5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04:20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ET761/837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Москва-</a:t>
                      </a:r>
                      <a:r>
                        <a:rPr lang="ru-RU" altLang="zh-CN" sz="1800" b="1" kern="1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Нуси</a:t>
                      </a:r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-Бе-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Москва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21:30-14:25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:55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5  6</a:t>
                      </a:r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04:25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769310"/>
                  </a:ext>
                </a:extLst>
              </a:tr>
              <a:tr h="2944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ET836/760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15:25-07:40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16:15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4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04:25</a:t>
                      </a:r>
                      <a:endParaRPr lang="ru-RU" altLang="zh-CN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27452"/>
                  </a:ext>
                </a:extLst>
              </a:tr>
            </a:tbl>
          </a:graphicData>
        </a:graphic>
      </p:graphicFrame>
      <p:sp>
        <p:nvSpPr>
          <p:cNvPr id="6" name="内容占位符 2"/>
          <p:cNvSpPr txBox="1"/>
          <p:nvPr/>
        </p:nvSpPr>
        <p:spPr bwMode="auto">
          <a:xfrm>
            <a:off x="4655838" y="327564"/>
            <a:ext cx="4244321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МАДАГАСКАР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719C007-5517-4AE7-9E64-92F035638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1B49E0-2D14-0BFF-75D2-C245A6126D9C}"/>
              </a:ext>
            </a:extLst>
          </p:cNvPr>
          <p:cNvSpPr txBox="1"/>
          <p:nvPr/>
        </p:nvSpPr>
        <p:spPr bwMode="auto">
          <a:xfrm>
            <a:off x="-2" y="2901248"/>
            <a:ext cx="5271559" cy="1114043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Эконом от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114 277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руб.</a:t>
            </a:r>
            <a:endParaRPr lang="en-US" altLang="zh-CN" sz="3200" b="1" kern="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360050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3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4459"/>
              </p:ext>
            </p:extLst>
          </p:nvPr>
        </p:nvGraphicFramePr>
        <p:xfrm>
          <a:off x="265468" y="4524389"/>
          <a:ext cx="10264882" cy="189038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39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8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70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3592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 / прилет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 в полете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День вылета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 транзита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7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ET761/835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 – Виндхук – Москва 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21:30-13:20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16:50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2 4 5 6 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02:45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7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ET834/760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14:30-07:40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16:10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1 3 4 5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02:30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内容占位符 2"/>
          <p:cNvSpPr txBox="1"/>
          <p:nvPr/>
        </p:nvSpPr>
        <p:spPr bwMode="auto">
          <a:xfrm>
            <a:off x="4655839" y="327564"/>
            <a:ext cx="288032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НАМИБИЯ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2C94121-9C9B-466E-989A-E2A459DB7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12"/>
            <a:ext cx="3112167" cy="136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2" y="3343747"/>
            <a:ext cx="2658829" cy="3273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2" y="70356"/>
            <a:ext cx="5517498" cy="3173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61" y="3343747"/>
            <a:ext cx="3869396" cy="3273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30" y="70356"/>
            <a:ext cx="5855047" cy="3727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01" y="3906253"/>
            <a:ext cx="4687077" cy="2711115"/>
          </a:xfrm>
          <a:prstGeom prst="rect">
            <a:avLst/>
          </a:prstGeom>
        </p:spPr>
      </p:pic>
      <p:sp>
        <p:nvSpPr>
          <p:cNvPr id="7" name="内容占位符 2"/>
          <p:cNvSpPr txBox="1"/>
          <p:nvPr/>
        </p:nvSpPr>
        <p:spPr bwMode="auto">
          <a:xfrm>
            <a:off x="4547937" y="70356"/>
            <a:ext cx="2988222" cy="819981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НАМИБИЯ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653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4" descr="http://files.xici.net/d206189810.0/30584380_2014_08_08_09_28_59_b0663.jpg?tb=dm&amp;h=2F17ADD1CA0E47814E9988EF088851F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085566"/>
              </p:ext>
            </p:extLst>
          </p:nvPr>
        </p:nvGraphicFramePr>
        <p:xfrm>
          <a:off x="-1" y="3775603"/>
          <a:ext cx="9869559" cy="275680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45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4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018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/ прилет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в полете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День </a:t>
                      </a:r>
                    </a:p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транзита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ET761/3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18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Москва-Найроби-Москва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21:30-13:10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15:40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2 4 5 6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04:55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6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ET307/760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18:00-07:40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13:40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1 3 4 5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03:50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3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ET761/322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Москва-Момбаса-Москва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21:30-12:30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15:30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2 4</a:t>
                      </a:r>
                      <a:r>
                        <a:rPr lang="en-US" altLang="zh-CN" sz="18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5 </a:t>
                      </a: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6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04:50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3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ET323/760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18:50-07:40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12:50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1 3 4 5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02:40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内容占位符 2"/>
          <p:cNvSpPr txBox="1"/>
          <p:nvPr/>
        </p:nvSpPr>
        <p:spPr bwMode="auto">
          <a:xfrm>
            <a:off x="4655840" y="359095"/>
            <a:ext cx="288032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КЕНИЯ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3D44F67-3495-4A57-A1C1-90050610A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847473" cy="1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8648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3244D-B341-5D51-ECAC-A3E5AD977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FEA6BC0B-C1E9-C302-FD5E-0E592047AB14}"/>
              </a:ext>
            </a:extLst>
          </p:cNvPr>
          <p:cNvSpPr txBox="1"/>
          <p:nvPr/>
        </p:nvSpPr>
        <p:spPr bwMode="auto">
          <a:xfrm>
            <a:off x="4655840" y="359095"/>
            <a:ext cx="288032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БОТСВАНА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ABA4C08-5130-5132-7FB5-62A99AD2C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847473" cy="1365761"/>
          </a:xfrm>
          <a:prstGeom prst="rect">
            <a:avLst/>
          </a:prstGeom>
        </p:spPr>
      </p:pic>
      <p:pic>
        <p:nvPicPr>
          <p:cNvPr id="9" name="Picture 8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DB5B8834-C250-2945-071C-E63BC6D07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1" name="表格 2">
            <a:extLst>
              <a:ext uri="{FF2B5EF4-FFF2-40B4-BE49-F238E27FC236}">
                <a16:creationId xmlns:a16="http://schemas.microsoft.com/office/drawing/2014/main" id="{67A1D282-8DBC-0369-61CD-A0B66A7EF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791164"/>
              </p:ext>
            </p:extLst>
          </p:nvPr>
        </p:nvGraphicFramePr>
        <p:xfrm>
          <a:off x="-1" y="4549490"/>
          <a:ext cx="9869559" cy="166988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45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4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0308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/ прилет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в полете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День </a:t>
                      </a:r>
                    </a:p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транзита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ET761/833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Москва-Маун-Москва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21:30– 12:40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16:10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2 4 5 6 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02:40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6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ET833/760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13:30 – 07:40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17:10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1 3 4 5 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02:25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91688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" b="15986"/>
          <a:stretch/>
        </p:blipFill>
        <p:spPr>
          <a:xfrm>
            <a:off x="-2" y="0"/>
            <a:ext cx="12195210" cy="6833938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804977"/>
              </p:ext>
            </p:extLst>
          </p:nvPr>
        </p:nvGraphicFramePr>
        <p:xfrm>
          <a:off x="0" y="4613001"/>
          <a:ext cx="9869559" cy="163013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45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4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018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/ прилет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в полете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День </a:t>
                      </a:r>
                    </a:p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транзита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ET761/3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18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Москва-Виктория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zh-CN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Фолс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-Москва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21:30 – 12:10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2 4 5 6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02:40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6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ET307/760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05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07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17:15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  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3 </a:t>
                      </a: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4  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5</a:t>
                      </a: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02:10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内容占位符 2"/>
          <p:cNvSpPr txBox="1"/>
          <p:nvPr/>
        </p:nvSpPr>
        <p:spPr bwMode="auto">
          <a:xfrm>
            <a:off x="4655840" y="359095"/>
            <a:ext cx="288032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ЗИМБАБВЕ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3D44F67-3495-4A57-A1C1-90050610A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847473" cy="1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6512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" b="15888"/>
          <a:stretch/>
        </p:blipFill>
        <p:spPr>
          <a:xfrm>
            <a:off x="0" y="0"/>
            <a:ext cx="12156707" cy="6833938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544695"/>
              </p:ext>
            </p:extLst>
          </p:nvPr>
        </p:nvGraphicFramePr>
        <p:xfrm>
          <a:off x="0" y="4613001"/>
          <a:ext cx="9869559" cy="163013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45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4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018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/ прилет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в полете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День </a:t>
                      </a:r>
                    </a:p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транзита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ET761/3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18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Москва-Кигали-Москва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– 1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2 4 5 6 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6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ET307/760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15:50 – 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07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1 3 4 5 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内容占位符 2"/>
          <p:cNvSpPr txBox="1"/>
          <p:nvPr/>
        </p:nvSpPr>
        <p:spPr bwMode="auto">
          <a:xfrm>
            <a:off x="4655840" y="359095"/>
            <a:ext cx="288032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РУАНДА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3D44F67-3495-4A57-A1C1-90050610A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847473" cy="1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1360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" b="15315"/>
          <a:stretch/>
        </p:blipFill>
        <p:spPr>
          <a:xfrm>
            <a:off x="0" y="0"/>
            <a:ext cx="12175958" cy="6872438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58471"/>
              </p:ext>
            </p:extLst>
          </p:nvPr>
        </p:nvGraphicFramePr>
        <p:xfrm>
          <a:off x="-1" y="4868771"/>
          <a:ext cx="9869559" cy="163013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45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4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018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/ прилет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в полете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День </a:t>
                      </a:r>
                    </a:p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транзита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ET761/3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18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Москва-Сан-Паулу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(GRU) 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21:30 – 15:35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24:05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4</a:t>
                      </a: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5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6</a:t>
                      </a: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03:15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6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ET307/760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01:45 – 07:40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23:55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1 3 </a:t>
                      </a: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4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5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04:05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内容占位符 2"/>
          <p:cNvSpPr txBox="1"/>
          <p:nvPr/>
        </p:nvSpPr>
        <p:spPr bwMode="auto">
          <a:xfrm>
            <a:off x="4655839" y="359095"/>
            <a:ext cx="3374063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БРАЗИЛИЯ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3D44F67-3495-4A57-A1C1-90050610A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847473" cy="1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9633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线连接符 29"/>
          <p:cNvCxnSpPr/>
          <p:nvPr/>
        </p:nvCxnSpPr>
        <p:spPr bwMode="auto">
          <a:xfrm>
            <a:off x="4271798" y="2327165"/>
            <a:ext cx="3534689" cy="0"/>
          </a:xfrm>
          <a:prstGeom prst="line">
            <a:avLst/>
          </a:prstGeom>
          <a:noFill/>
          <a:ln w="984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CBC0FB5-AD4A-409E-9A14-DE836BDE8B48}"/>
              </a:ext>
            </a:extLst>
          </p:cNvPr>
          <p:cNvSpPr/>
          <p:nvPr/>
        </p:nvSpPr>
        <p:spPr>
          <a:xfrm>
            <a:off x="7914335" y="6250069"/>
            <a:ext cx="3133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Segoe UI Web (Cyrillic)"/>
              </a:rPr>
              <a:t>Член альянса </a:t>
            </a:r>
            <a:r>
              <a:rPr lang="en-US" sz="1400" b="1" dirty="0">
                <a:solidFill>
                  <a:schemeClr val="bg1"/>
                </a:solidFill>
                <a:latin typeface="Segoe UI Web (Cyrillic)"/>
              </a:rPr>
              <a:t>Star Alliance c</a:t>
            </a:r>
            <a:r>
              <a:rPr lang="ru-RU" sz="1400" b="1" dirty="0">
                <a:solidFill>
                  <a:schemeClr val="bg1"/>
                </a:solidFill>
                <a:latin typeface="Segoe UI Web (Cyrillic)"/>
              </a:rPr>
              <a:t> 2011</a:t>
            </a:r>
            <a:endParaRPr lang="ru-RU" sz="1400" b="1" dirty="0">
              <a:solidFill>
                <a:schemeClr val="bg1"/>
              </a:solidFill>
              <a:effectLst/>
              <a:latin typeface="Segoe UI Web (Cyrillic)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C2E8748-593D-4D0A-A176-271718A11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5" t="22597" r="10388" b="15052"/>
          <a:stretch/>
        </p:blipFill>
        <p:spPr>
          <a:xfrm>
            <a:off x="0" y="0"/>
            <a:ext cx="12192000" cy="688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0821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112926" cy="6977743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31994"/>
              </p:ext>
            </p:extLst>
          </p:nvPr>
        </p:nvGraphicFramePr>
        <p:xfrm>
          <a:off x="0" y="4613001"/>
          <a:ext cx="9869559" cy="163013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45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8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4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018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/ прилет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в полете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День </a:t>
                      </a:r>
                    </a:p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транзита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ET761/3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18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Москва-</a:t>
                      </a: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Буэнос-Айрес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(EZE) 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21:30</a:t>
                      </a:r>
                      <a:r>
                        <a:rPr lang="en-US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– 20:00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28:30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2 4 5 6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03:15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6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ET307/760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21:55 – 07:40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27:45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 </a:t>
                      </a: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3 4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5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04:05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内容占位符 2"/>
          <p:cNvSpPr txBox="1"/>
          <p:nvPr/>
        </p:nvSpPr>
        <p:spPr bwMode="auto">
          <a:xfrm>
            <a:off x="4655839" y="359095"/>
            <a:ext cx="339959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АРГЕНТИНА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3D44F67-3495-4A57-A1C1-90050610A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847473" cy="1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07014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3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623861"/>
              </p:ext>
            </p:extLst>
          </p:nvPr>
        </p:nvGraphicFramePr>
        <p:xfrm>
          <a:off x="0" y="3929991"/>
          <a:ext cx="11596915" cy="207264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527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4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8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8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0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74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9813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</a:t>
                      </a:r>
                      <a:r>
                        <a:rPr lang="ru-RU" altLang="zh-CN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/ прилет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в полете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День </a:t>
                      </a:r>
                    </a:p>
                    <a:p>
                      <a:pPr marL="0" indent="0" algn="ctr">
                        <a:buClr>
                          <a:srgbClr val="FFC000"/>
                        </a:buClr>
                        <a:buNone/>
                      </a:pPr>
                      <a:r>
                        <a:rPr lang="ru-RU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вылета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транзита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91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ET761/865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осква-Коморские</a:t>
                      </a:r>
                      <a:r>
                        <a:rPr lang="" altLang="zh-CN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Острова(HAH)-Москва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21:30-14:45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17:15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2 4 5 6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03:55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ET864/760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16:30-07:40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15:10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1 3 4 5 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03:40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内容占位符 2"/>
          <p:cNvSpPr txBox="1"/>
          <p:nvPr/>
        </p:nvSpPr>
        <p:spPr bwMode="auto">
          <a:xfrm>
            <a:off x="3469649" y="369606"/>
            <a:ext cx="5565021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КОМОРСКИЕ ОСТРОВА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66FEBA0-61D9-4566-B7C2-779DC6926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9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729AA3E-2413-4F74-9637-FE9B5D986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3" y="-62737"/>
            <a:ext cx="2714694" cy="1446919"/>
          </a:xfrm>
          <a:prstGeom prst="rect">
            <a:avLst/>
          </a:prstGeom>
        </p:spPr>
      </p:pic>
      <p:sp>
        <p:nvSpPr>
          <p:cNvPr id="10" name="内容占位符 2"/>
          <p:cNvSpPr txBox="1"/>
          <p:nvPr/>
        </p:nvSpPr>
        <p:spPr bwMode="auto">
          <a:xfrm>
            <a:off x="3053593" y="152891"/>
            <a:ext cx="5763803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ETHIOPIAN CLOUD NINE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fontAlgn="t" hangingPunct="1">
              <a:buNone/>
            </a:pPr>
            <a:endParaRPr lang="ru-RU" sz="1600" dirty="0"/>
          </a:p>
          <a:p>
            <a:pPr marL="0" indent="0" eaLnBrk="1" fontAlgn="auto" hangingPunct="1">
              <a:buNone/>
            </a:pPr>
            <a:endParaRPr lang="ru-RU" sz="1600" dirty="0"/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内容占位符 2"/>
          <p:cNvSpPr txBox="1"/>
          <p:nvPr/>
        </p:nvSpPr>
        <p:spPr bwMode="auto">
          <a:xfrm>
            <a:off x="7756358" y="4708358"/>
            <a:ext cx="4435642" cy="214964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Кол-во мест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B787: 24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кресла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Компоновка салона бизнес класса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2-2-2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Персональные мониторы , сенсорный пульт управления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Кресла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flat-bed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200 см на борту 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B787, B777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и А350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Дополнительные мили</a:t>
            </a:r>
            <a:endParaRPr lang="zh-CN" altLang="en-US" sz="1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5833" r="171" b="6195"/>
          <a:stretch/>
        </p:blipFill>
        <p:spPr>
          <a:xfrm>
            <a:off x="1" y="-511050"/>
            <a:ext cx="12192000" cy="7545822"/>
          </a:xfrm>
          <a:prstGeom prst="rect">
            <a:avLst/>
          </a:prstGeom>
        </p:spPr>
      </p:pic>
      <p:sp>
        <p:nvSpPr>
          <p:cNvPr id="9" name="内容占位符 2"/>
          <p:cNvSpPr txBox="1"/>
          <p:nvPr/>
        </p:nvSpPr>
        <p:spPr bwMode="auto">
          <a:xfrm>
            <a:off x="3078759" y="369605"/>
            <a:ext cx="6132353" cy="78807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ETHIOPIAN CLOUD NINE 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89B15C0-07A0-443B-B984-6634B541C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3734B-5097-49B3-AEB8-7F30C78F0071}"/>
              </a:ext>
            </a:extLst>
          </p:cNvPr>
          <p:cNvSpPr txBox="1"/>
          <p:nvPr/>
        </p:nvSpPr>
        <p:spPr>
          <a:xfrm>
            <a:off x="5586109" y="5657671"/>
            <a:ext cx="6172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Дорожные косметические наборы, плед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Мультимедийная система развлечений на борту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Кресла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flat-bed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B787, B777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и А350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Доступ в Бизнес-лаундж. </a:t>
            </a:r>
          </a:p>
        </p:txBody>
      </p:sp>
    </p:spTree>
    <p:extLst>
      <p:ext uri="{BB962C8B-B14F-4D97-AF65-F5344CB8AC3E}">
        <p14:creationId xmlns:p14="http://schemas.microsoft.com/office/powerpoint/2010/main" val="252944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217"/>
            <a:ext cx="9251582" cy="5958191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2E4EA71-01F8-489F-8B43-72042BA32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65" y="-1"/>
            <a:ext cx="5252935" cy="6843409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073D4EBD-DA65-4D5F-BA4E-050374307F2C}"/>
              </a:ext>
            </a:extLst>
          </p:cNvPr>
          <p:cNvSpPr txBox="1"/>
          <p:nvPr/>
        </p:nvSpPr>
        <p:spPr bwMode="auto">
          <a:xfrm>
            <a:off x="787046" y="-14593"/>
            <a:ext cx="5763803" cy="899809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ETHIOPIAN CLOUD NINE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588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8"/>
            <a:ext cx="12191999" cy="6858000"/>
          </a:xfrm>
          <a:prstGeom prst="rect">
            <a:avLst/>
          </a:prstGeom>
        </p:spPr>
      </p:pic>
      <p:sp>
        <p:nvSpPr>
          <p:cNvPr id="6" name="内容占位符 2"/>
          <p:cNvSpPr txBox="1"/>
          <p:nvPr/>
        </p:nvSpPr>
        <p:spPr bwMode="auto">
          <a:xfrm>
            <a:off x="3401555" y="9728"/>
            <a:ext cx="5763803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ETHIOPIAN CLOUD NINE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A30D533-7FA5-41BE-A143-7B48FFA9A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7050506" y="4718086"/>
            <a:ext cx="5141494" cy="214964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Светодиодное освещение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Снижение уровня шума и давления внутри салона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Дорожные косметические наборы, плед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Мультимедийная система развлечений на борту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Кресла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flat-bed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B787, B777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и А350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Доступ в Бизнес-лаундж.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1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8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4" y="44101"/>
            <a:ext cx="12072115" cy="6813899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8113984" y="3059414"/>
            <a:ext cx="4078015" cy="379858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Широкий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выбор блюд европейской и эфиопской кухни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Блюда по меню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Ala Carte: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горячие и холодные закуски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салаты, горячие блюда на выбор, широкий выбор десертов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6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видов чая, 7 видов кофе, свежевыжатые соки, крепкие напитки.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Специальное питание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Фруктовая и сырная тарелки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Премиальная сервировка</a:t>
            </a:r>
          </a:p>
        </p:txBody>
      </p:sp>
      <p:sp>
        <p:nvSpPr>
          <p:cNvPr id="8" name="内容占位符 2"/>
          <p:cNvSpPr txBox="1"/>
          <p:nvPr/>
        </p:nvSpPr>
        <p:spPr bwMode="auto">
          <a:xfrm>
            <a:off x="3469649" y="369606"/>
            <a:ext cx="590902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ETHIOPIAN CLOUD NINE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729AA3E-2413-4F74-9637-FE9B5D986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5" y="0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" b="16042"/>
          <a:stretch/>
        </p:blipFill>
        <p:spPr>
          <a:xfrm>
            <a:off x="0" y="34309"/>
            <a:ext cx="12162503" cy="6833419"/>
          </a:xfrm>
          <a:prstGeom prst="rect">
            <a:avLst/>
          </a:prstGeom>
        </p:spPr>
      </p:pic>
      <p:sp>
        <p:nvSpPr>
          <p:cNvPr id="8" name="内容占位符 2"/>
          <p:cNvSpPr txBox="1"/>
          <p:nvPr/>
        </p:nvSpPr>
        <p:spPr bwMode="auto">
          <a:xfrm>
            <a:off x="3469649" y="34309"/>
            <a:ext cx="590902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ETHIOPIAN CLOUD NINE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729AA3E-2413-4F74-9637-FE9B5D986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7" y="119660"/>
            <a:ext cx="2090154" cy="1114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034D4-2AE5-452C-BD15-092186A496D9}"/>
              </a:ext>
            </a:extLst>
          </p:cNvPr>
          <p:cNvSpPr txBox="1"/>
          <p:nvPr/>
        </p:nvSpPr>
        <p:spPr>
          <a:xfrm rot="10800000" flipV="1">
            <a:off x="6293795" y="4562272"/>
            <a:ext cx="6556441" cy="2085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Блюда европейской и эфиопской кухни на борту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Г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орячие и холодные закуски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салаты, блюда на выбор, широкий выбор десертов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вежевыжатые соки,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алкогольные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напитки.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Специальное питание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Фруктовая и сырная тарелки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Премиальная сервировка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более 20  видов спец питания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3" y="0"/>
            <a:ext cx="12194853" cy="6858000"/>
          </a:xfrm>
          <a:prstGeom prst="rect">
            <a:avLst/>
          </a:prstGeom>
        </p:spPr>
      </p:pic>
      <p:sp>
        <p:nvSpPr>
          <p:cNvPr id="7" name="内容占位符 2"/>
          <p:cNvSpPr txBox="1"/>
          <p:nvPr/>
        </p:nvSpPr>
        <p:spPr bwMode="auto">
          <a:xfrm>
            <a:off x="3518288" y="0"/>
            <a:ext cx="4352447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ECONOMY CLASS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41EB3B7-CD79-45B7-90EE-0B36DF6F7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3479"/>
            <a:ext cx="12192000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6825916" y="3521241"/>
            <a:ext cx="5366085" cy="308810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Система развлечений на борту (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WI-FI,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В777,            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oeing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787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Dreamliner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, А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irbus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350)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На рейсе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DME-ADD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2х разовое питание ужин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и завтрак на выбор по меню.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Блюда европейской кухни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Большой выбор спец питания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кошерное, вегетарианское, диабетическое и др.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Вместимость отсеков для ручной клади на 30% больше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Детский билет со скидкой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25%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и скидка для младенцев 80%,  до 4х мест -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Baby Bassinet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на одном рейсе.  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Подарки для детей, пледы, подушки</a:t>
            </a: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7157545" y="196325"/>
            <a:ext cx="4938361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ECONOMY CLASS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0412614-5830-44BB-AFCC-23DCB73A99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984"/>
            <a:ext cx="12281634" cy="6858000"/>
          </a:xfrm>
          <a:prstGeom prst="rect">
            <a:avLst/>
          </a:prstGeom>
        </p:spPr>
      </p:pic>
      <p:sp>
        <p:nvSpPr>
          <p:cNvPr id="9" name="内容占位符 2"/>
          <p:cNvSpPr txBox="1"/>
          <p:nvPr/>
        </p:nvSpPr>
        <p:spPr bwMode="auto">
          <a:xfrm>
            <a:off x="3083033" y="113016"/>
            <a:ext cx="6607504" cy="791428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Clr>
                <a:srgbClr val="FFC000"/>
              </a:buClr>
              <a:buNone/>
            </a:pPr>
            <a:r>
              <a:rPr lang="ru-RU" sz="2400" b="1" dirty="0">
                <a:solidFill>
                  <a:schemeClr val="bg1"/>
                </a:solidFill>
                <a:latin typeface="Linux Libertine Display G" panose="02000503000000000000" pitchFamily="2" charset="0"/>
                <a:ea typeface="Linux Libertine Display G" panose="02000503000000000000" pitchFamily="2" charset="0"/>
                <a:cs typeface="Linux Libertine Display G" panose="02000503000000000000" pitchFamily="2" charset="0"/>
              </a:rPr>
              <a:t> Флот </a:t>
            </a:r>
            <a:r>
              <a:rPr lang="en-US" sz="2400" b="1" dirty="0">
                <a:solidFill>
                  <a:schemeClr val="bg1"/>
                </a:solidFill>
                <a:latin typeface="Linux Libertine Display G" panose="02000503000000000000" pitchFamily="2" charset="0"/>
                <a:ea typeface="Linux Libertine Display G" panose="02000503000000000000" pitchFamily="2" charset="0"/>
                <a:cs typeface="Linux Libertine Display G" panose="02000503000000000000" pitchFamily="2" charset="0"/>
              </a:rPr>
              <a:t>Ethiopian</a:t>
            </a:r>
            <a:r>
              <a:rPr lang="ru-RU" sz="2400" b="1" dirty="0">
                <a:solidFill>
                  <a:schemeClr val="bg1"/>
                </a:solidFill>
                <a:latin typeface="Linux Libertine Display G" panose="02000503000000000000" pitchFamily="2" charset="0"/>
                <a:ea typeface="Linux Libertine Display G" panose="02000503000000000000" pitchFamily="2" charset="0"/>
                <a:cs typeface="Linux Libertine Display G" panose="02000503000000000000" pitchFamily="2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Linux Libertine Display G" panose="02000503000000000000" pitchFamily="2" charset="0"/>
                <a:ea typeface="Linux Libertine Display G" panose="02000503000000000000" pitchFamily="2" charset="0"/>
                <a:cs typeface="Linux Libertine Display G" panose="02000503000000000000" pitchFamily="2" charset="0"/>
              </a:rPr>
              <a:t>Airlines </a:t>
            </a:r>
            <a:r>
              <a:rPr lang="ru-RU" sz="2400" b="1" dirty="0">
                <a:solidFill>
                  <a:schemeClr val="bg1"/>
                </a:solidFill>
                <a:latin typeface="Linux Libertine Display G" panose="02000503000000000000" pitchFamily="2" charset="0"/>
                <a:ea typeface="Linux Libertine Display G" panose="02000503000000000000" pitchFamily="2" charset="0"/>
                <a:cs typeface="Linux Libertine Display G" panose="02000503000000000000" pitchFamily="2" charset="0"/>
              </a:rPr>
              <a:t> состоит из 1</a:t>
            </a:r>
            <a:r>
              <a:rPr lang="en-US" sz="2400" b="1" dirty="0">
                <a:solidFill>
                  <a:schemeClr val="bg1"/>
                </a:solidFill>
                <a:latin typeface="Linux Libertine Display G" panose="02000503000000000000" pitchFamily="2" charset="0"/>
                <a:ea typeface="Linux Libertine Display G" panose="02000503000000000000" pitchFamily="2" charset="0"/>
                <a:cs typeface="Linux Libertine Display G" panose="02000503000000000000" pitchFamily="2" charset="0"/>
              </a:rPr>
              <a:t>52</a:t>
            </a:r>
            <a:r>
              <a:rPr lang="ru-RU" sz="2400" b="1" dirty="0">
                <a:solidFill>
                  <a:schemeClr val="bg1"/>
                </a:solidFill>
                <a:latin typeface="Linux Libertine Display G" panose="02000503000000000000" pitchFamily="2" charset="0"/>
                <a:ea typeface="Linux Libertine Display G" panose="02000503000000000000" pitchFamily="2" charset="0"/>
                <a:cs typeface="Linux Libertine Display G" panose="02000503000000000000" pitchFamily="2" charset="0"/>
              </a:rPr>
              <a:t> современных пассажирских лайнеров</a:t>
            </a:r>
            <a:endParaRPr lang="en-US" altLang="zh-CN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D1139A0-DF09-4D45-AA86-997C3AA6F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graphicFrame>
        <p:nvGraphicFramePr>
          <p:cNvPr id="7" name="表格 2">
            <a:extLst>
              <a:ext uri="{FF2B5EF4-FFF2-40B4-BE49-F238E27FC236}">
                <a16:creationId xmlns:a16="http://schemas.microsoft.com/office/drawing/2014/main" id="{299DE176-F683-4A2B-AAB1-7AEFC1B57F19}"/>
              </a:ext>
            </a:extLst>
          </p:cNvPr>
          <p:cNvGraphicFramePr>
            <a:graphicFrameLocks noGrp="1"/>
          </p:cNvGraphicFramePr>
          <p:nvPr/>
        </p:nvGraphicFramePr>
        <p:xfrm>
          <a:off x="7278709" y="3422868"/>
          <a:ext cx="5002925" cy="34137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228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3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1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Тип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Компоновка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Airbus A350-9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20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C30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Y318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Boeing 787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-8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19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C24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Y246</a:t>
                      </a: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Boeing 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787-9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C28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Y 286</a:t>
                      </a: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Boeing 777 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19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C34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Y 365 </a:t>
                      </a: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Boeing 737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30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C16 Y138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Bombardier 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8-400 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C7 Y78</a:t>
                      </a:r>
                      <a:endParaRPr lang="ru-RU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Boeing 737</a:t>
                      </a:r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MAX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C16 Y1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617740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588" r="-2811"/>
          <a:stretch/>
        </p:blipFill>
        <p:spPr>
          <a:xfrm>
            <a:off x="0" y="0"/>
            <a:ext cx="12525362" cy="6858000"/>
          </a:xfrm>
          <a:prstGeom prst="rect">
            <a:avLst/>
          </a:prstGeom>
        </p:spPr>
      </p:pic>
      <p:sp>
        <p:nvSpPr>
          <p:cNvPr id="6" name="内容占位符 2"/>
          <p:cNvSpPr txBox="1"/>
          <p:nvPr/>
        </p:nvSpPr>
        <p:spPr bwMode="auto">
          <a:xfrm>
            <a:off x="3373486" y="11159"/>
            <a:ext cx="4938361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ECONOMY CLASS –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0412614-5830-44BB-AFCC-23DCB73A99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sp>
        <p:nvSpPr>
          <p:cNvPr id="8" name="内容占位符 2"/>
          <p:cNvSpPr txBox="1"/>
          <p:nvPr/>
        </p:nvSpPr>
        <p:spPr bwMode="auto">
          <a:xfrm>
            <a:off x="7050506" y="3385314"/>
            <a:ext cx="5141494" cy="324408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Просторные и комфортные кресла, раскладывающиеся на 115 градусов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246 мест на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Boeing 787, 138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мест на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B737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Компоновка салона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3-3-3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сенсорный экран,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USB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порт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Увеличенное расстояние между креслами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Шаг кресла 84 см, ширина кресла 48 см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Услуга поздравления молодоженов, именинников во время полета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1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3626818" y="238367"/>
            <a:ext cx="4938361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РУЧНАЯ КЛАДЬ 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7201087" y="3479629"/>
            <a:ext cx="4990913" cy="3378371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Бизнес класс: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2 места до 7 кг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Эконом класс: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1 место до 7 кг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Габариты: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23 x 40 x 55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см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Дополнительные предметы:</a:t>
            </a:r>
          </a:p>
          <a:p>
            <a:pPr marL="461963" indent="0">
              <a:buNone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дамская сумка, сумка с ноутбуком, верхняя одежда, фотоаппаратура, пресса, питание и переноска для младенца, покупки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Duty Free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5F6269E-AAEB-4C62-82C9-1BE459E51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45" cy="6853287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3626818" y="238367"/>
            <a:ext cx="4938361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БАГАЖ 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7177711" y="1871382"/>
            <a:ext cx="5011934" cy="4981905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На рейсах между Европой и Африкой: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Бизнес класс: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3 места по 23 кг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Эконом класс: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2 места по 23 кг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На внутренних рейсах по Эфиопии: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Бизнес класс: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1 место до 30 кг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Эконом класс: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1 место до 20 кг</a:t>
            </a:r>
          </a:p>
          <a:p>
            <a:pPr marL="0" indent="0">
              <a:buNone/>
            </a:pP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Дополнительный багаж для держателей карт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Star Alliance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уровня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Gold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и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Platinum.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10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кг багажа для младенца без места</a:t>
            </a:r>
            <a:r>
              <a:rPr lang="ru-RU" sz="2200" dirty="0">
                <a:solidFill>
                  <a:schemeClr val="bg1"/>
                </a:solidFill>
                <a:latin typeface="Linux Libertine Display G" panose="02000503000000000000" pitchFamily="2" charset="0"/>
                <a:ea typeface="Linux Libertine Display G" panose="02000503000000000000" pitchFamily="2" charset="0"/>
                <a:cs typeface="Linux Libertine Display G" panose="02000503000000000000" pitchFamily="2" charset="0"/>
              </a:rPr>
              <a:t>.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D16C5D-265F-4D29-80EE-C4D630FE0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7148768" y="216263"/>
            <a:ext cx="3320517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ГРУППЫ 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8677072" y="2607013"/>
            <a:ext cx="3501608" cy="4034724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Гибкие условия и низкие цены для групп от 10 мест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Выделенная стойка регистрации для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MICE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групп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Выгодное предложения для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MICE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от 100 мест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Комиссионное вознаграждение агенту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Замена фамилии со штрафом</a:t>
            </a:r>
          </a:p>
          <a:p>
            <a:pPr marL="0" indent="0"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F21695C-4FA1-4C23-BAAF-5F87E6755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9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7AE784-5677-4DB4-A66F-E56EAAA0E9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4010071" y="205712"/>
            <a:ext cx="4171857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STOPOVER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0" y="3603818"/>
            <a:ext cx="4643919" cy="3254182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Стыковка от 8 до 24 часов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Проживание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Трансфер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2-х разовое питание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По новым правилам стыковка должна составлять не более 24 часов. Если остановка больше, пакет 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стоповер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не предоставляется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15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2422187" y="290948"/>
            <a:ext cx="8599251" cy="950148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 </a:t>
            </a: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STOPOVER</a:t>
            </a:r>
            <a:r>
              <a:rPr lang="ru-RU" altLang="zh-CN" sz="2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по всем направлениям</a:t>
            </a:r>
            <a:r>
              <a:rPr lang="en-US" altLang="zh-CN" sz="2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altLang="zh-CN" sz="2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Африки и Азии  </a:t>
            </a:r>
            <a:r>
              <a:rPr lang="en-US" altLang="zh-CN" sz="2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66FEBA0-61D9-4566-B7C2-779DC6926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91" y="4032774"/>
            <a:ext cx="3036349" cy="1636782"/>
          </a:xfrm>
          <a:prstGeom prst="rect">
            <a:avLst/>
          </a:prstGeom>
        </p:spPr>
      </p:pic>
      <p:sp>
        <p:nvSpPr>
          <p:cNvPr id="14" name="内容占位符 2"/>
          <p:cNvSpPr txBox="1"/>
          <p:nvPr/>
        </p:nvSpPr>
        <p:spPr bwMode="auto">
          <a:xfrm>
            <a:off x="1548648" y="5826412"/>
            <a:ext cx="1813067" cy="465207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1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Мумбай</a:t>
            </a:r>
            <a:endParaRPr lang="en-US" altLang="zh-CN" sz="1600" b="1" kern="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30" y="3994070"/>
            <a:ext cx="2585470" cy="1722973"/>
          </a:xfrm>
          <a:prstGeom prst="rect">
            <a:avLst/>
          </a:prstGeom>
        </p:spPr>
      </p:pic>
      <p:sp>
        <p:nvSpPr>
          <p:cNvPr id="16" name="内容占位符 2"/>
          <p:cNvSpPr txBox="1"/>
          <p:nvPr/>
        </p:nvSpPr>
        <p:spPr bwMode="auto">
          <a:xfrm>
            <a:off x="5089131" y="5826412"/>
            <a:ext cx="1813067" cy="465207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1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Дели</a:t>
            </a:r>
            <a:endParaRPr lang="en-US" altLang="zh-CN" sz="1600" b="1" kern="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8" y="1435163"/>
            <a:ext cx="2638075" cy="1753908"/>
          </a:xfrm>
          <a:prstGeom prst="rect">
            <a:avLst/>
          </a:prstGeom>
        </p:spPr>
      </p:pic>
      <p:sp>
        <p:nvSpPr>
          <p:cNvPr id="18" name="内容占位符 2"/>
          <p:cNvSpPr txBox="1"/>
          <p:nvPr/>
        </p:nvSpPr>
        <p:spPr bwMode="auto">
          <a:xfrm>
            <a:off x="1282434" y="3268673"/>
            <a:ext cx="1813067" cy="465207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1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Бангкок</a:t>
            </a:r>
            <a:endParaRPr lang="en-US" altLang="zh-CN" sz="1600" b="1" kern="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F53245E1-CB0C-4BE9-ADB7-DDA5AD18B8DF}"/>
              </a:ext>
            </a:extLst>
          </p:cNvPr>
          <p:cNvSpPr txBox="1"/>
          <p:nvPr/>
        </p:nvSpPr>
        <p:spPr bwMode="auto">
          <a:xfrm>
            <a:off x="5189466" y="3301912"/>
            <a:ext cx="1813067" cy="465207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1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Джакарта</a:t>
            </a:r>
            <a:endParaRPr lang="en-US" altLang="zh-CN" sz="1600" b="1" kern="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E1DA0CD8-FB80-4660-BAE5-F37C09CD063E}"/>
              </a:ext>
            </a:extLst>
          </p:cNvPr>
          <p:cNvSpPr txBox="1"/>
          <p:nvPr/>
        </p:nvSpPr>
        <p:spPr bwMode="auto">
          <a:xfrm>
            <a:off x="8920572" y="3314161"/>
            <a:ext cx="1813067" cy="465207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1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Сингапур</a:t>
            </a:r>
            <a:endParaRPr lang="en-US" altLang="zh-CN" sz="1600" b="1" kern="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B055985D-32FA-4BF7-8AAF-5DAFF202FC60}"/>
              </a:ext>
            </a:extLst>
          </p:cNvPr>
          <p:cNvSpPr txBox="1"/>
          <p:nvPr/>
        </p:nvSpPr>
        <p:spPr bwMode="auto">
          <a:xfrm>
            <a:off x="8920572" y="5826412"/>
            <a:ext cx="1813067" cy="465207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1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Куала-Лумпур</a:t>
            </a:r>
            <a:endParaRPr lang="en-US" altLang="zh-CN" sz="1600" b="1" kern="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8" name="Picture 4" descr="Куала-Лумпур, 2023: лучшие мероприятия и варианты досуга">
            <a:extLst>
              <a:ext uri="{FF2B5EF4-FFF2-40B4-BE49-F238E27FC236}">
                <a16:creationId xmlns:a16="http://schemas.microsoft.com/office/drawing/2014/main" id="{19A9E557-DC73-4975-95B3-014C7D3A6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67" y="3957106"/>
            <a:ext cx="2585470" cy="16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B8FF-783F-4DCF-9168-8B09BAB4EF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30" y="1479986"/>
            <a:ext cx="2638075" cy="17258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0BC215-F5BB-49A0-BD0D-2E1A0960B7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62" y="1465999"/>
            <a:ext cx="2638075" cy="172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3089985" y="3784"/>
            <a:ext cx="6012030" cy="1737468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АЭРОПОРТ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Bole International Airport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7651532" y="2520601"/>
            <a:ext cx="4540468" cy="3983419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Открытие – сентябрь 2019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86 стоек регистрации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35 киосков самостоятельной регистрации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24 миграционных пункта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34 выхода на посадку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4 зала повышенной комфортности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Современная система сортировки багажа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89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DCE8FC-0053-43B7-89E7-0BC5F2F9A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2947480" y="-29395"/>
            <a:ext cx="7131251" cy="1349149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sz="2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SKYLIGHT IN-TERMINAL HOTEL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-Addis Ababa Bole International Airport-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0" y="3287065"/>
            <a:ext cx="4893013" cy="3600331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Напрямую соединен с международным терминалом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T2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97 номеров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Ресторан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.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Конференц зал. Спорт зал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Интернет.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reservations@skylightinterminalhotel.com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WhatsApp +251.977.045.986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bg1"/>
              </a:solidFill>
              <a:latin typeface="Linux Libertine Display G" panose="02000503000000000000" pitchFamily="2" charset="0"/>
              <a:ea typeface="Linux Libertine Display G" panose="02000503000000000000" pitchFamily="2" charset="0"/>
              <a:cs typeface="Linux Libertine Display G" panose="02000503000000000000" pitchFamily="2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F654DBE-B28F-4899-8FFE-446183B9C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4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3775698" y="322448"/>
            <a:ext cx="5327842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CLOUD NINE LOUNGE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0" y="3052716"/>
            <a:ext cx="4675197" cy="3600331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Блюда европейской и эфиопской кухни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Широкий ассортимент напитков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Зона отдыха, массажная комната, душевая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Зона для работы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Бесплатный интернет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Пресса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Кофейная церемония</a:t>
            </a:r>
          </a:p>
          <a:p>
            <a:endParaRPr lang="ru-RU" sz="2200" dirty="0">
              <a:solidFill>
                <a:schemeClr val="bg1"/>
              </a:solidFill>
              <a:latin typeface="Linux Libertine Display G" panose="02000503000000000000" pitchFamily="2" charset="0"/>
              <a:ea typeface="Linux Libertine Display G" panose="02000503000000000000" pitchFamily="2" charset="0"/>
              <a:cs typeface="Linux Libertine Display G" panose="02000503000000000000" pitchFamily="2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F654DBE-B28F-4899-8FFE-446183B9C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942" y="0"/>
            <a:ext cx="632905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62942" cy="6858000"/>
          </a:xfrm>
          <a:prstGeom prst="rect">
            <a:avLst/>
          </a:prstGeom>
        </p:spPr>
      </p:pic>
      <p:sp>
        <p:nvSpPr>
          <p:cNvPr id="6" name="内容占位符 2"/>
          <p:cNvSpPr txBox="1"/>
          <p:nvPr/>
        </p:nvSpPr>
        <p:spPr bwMode="auto">
          <a:xfrm>
            <a:off x="0" y="3741683"/>
            <a:ext cx="3878317" cy="2795751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62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направления в Африке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направлений в Европе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7 направлений в Америке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направлений в Азии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0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направлений на Ближнем Востоке</a:t>
            </a: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5192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8"/>
            <a:ext cx="12192000" cy="6846384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3432079" y="337816"/>
            <a:ext cx="5327842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CLOUD NINE LOUNGE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F199170-74D4-4CD5-BAA5-10B3F64DD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1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7"/>
            <a:ext cx="12192000" cy="6847785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3432079" y="299396"/>
            <a:ext cx="5327842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CLOUD NINE LOUNGE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F199170-74D4-4CD5-BAA5-10B3F64DD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75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3775698" y="322448"/>
            <a:ext cx="531975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ET SKYLIGHT HOTEL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7651533" y="2289847"/>
            <a:ext cx="4540467" cy="3678619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Открытие – февраль 2019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Отель 5*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373 номера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Бассейн, зона СПА и массажа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Тренажерный зал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Залы для конференций и переговоров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Бар, ресторан европейской, эфиопской и китайской кухни</a:t>
            </a:r>
          </a:p>
          <a:p>
            <a:endParaRPr lang="ru-RU" sz="2200" dirty="0">
              <a:solidFill>
                <a:schemeClr val="bg1"/>
              </a:solidFill>
              <a:latin typeface="Linux Libertine Display G" panose="02000503000000000000" pitchFamily="2" charset="0"/>
              <a:ea typeface="Linux Libertine Display G" panose="02000503000000000000" pitchFamily="2" charset="0"/>
              <a:cs typeface="Linux Libertine Display G" panose="02000503000000000000" pitchFamily="2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F199170-74D4-4CD5-BAA5-10B3F64DD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448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" y="0"/>
            <a:ext cx="12189535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3775698" y="322448"/>
            <a:ext cx="531975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ET SKYLIGHT HOTEL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F199170-74D4-4CD5-BAA5-10B3F64DD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448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16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3A3441-D9A3-440F-B0E6-0CC72564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8501973" y="0"/>
            <a:ext cx="3690027" cy="2451371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ЭКСКУРСИИ </a:t>
            </a:r>
            <a:endParaRPr lang="en-US" altLang="zh-CN" sz="2800" b="1" kern="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 Эфиопии 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-STOPOVER 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3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9E7D8-7C69-417C-84FA-8FE96BEFA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2321959" y="205712"/>
            <a:ext cx="7324937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Experience the Coffee Journey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0" y="5095982"/>
            <a:ext cx="4643919" cy="1762018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Посещение музея кофе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Обед в национальном ресторане (включает кофейную церемонию)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Дегустация кофе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577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3FD8EE-EB36-4364-A526-6A0137F0A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05"/>
            <a:ext cx="12192000" cy="685019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3483477" y="330685"/>
            <a:ext cx="5516685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Addis Ababa City Tour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0" y="4232953"/>
            <a:ext cx="4643919" cy="2625047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Национальный музей Эфиопии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Unity Park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r>
              <a:rPr lang="ru-BY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Этнологический музей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r>
              <a:rPr lang="ru-BY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Собор Святой Троицы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Г</a:t>
            </a:r>
            <a:r>
              <a:rPr lang="ru-BY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ора </a:t>
            </a:r>
            <a:r>
              <a:rPr lang="ru-BY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Энтото</a:t>
            </a:r>
            <a:endParaRPr lang="ru-BY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Посещение ресторана 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6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499F1-5DDE-4FF7-84F7-253CC6E94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63137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4007459" y="353980"/>
            <a:ext cx="5019809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STOPOVER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 Эфиопии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0" y="6195316"/>
            <a:ext cx="1746607" cy="662683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Entoto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Park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8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ty Park – Sheger Park">
            <a:extLst>
              <a:ext uri="{FF2B5EF4-FFF2-40B4-BE49-F238E27FC236}">
                <a16:creationId xmlns:a16="http://schemas.microsoft.com/office/drawing/2014/main" id="{FF856AFC-84C5-4275-B7E7-0678431B3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2"/>
          <p:cNvSpPr txBox="1"/>
          <p:nvPr/>
        </p:nvSpPr>
        <p:spPr bwMode="auto">
          <a:xfrm>
            <a:off x="4007459" y="353980"/>
            <a:ext cx="5155996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STOPOVER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в Эфиопии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0" y="5743958"/>
            <a:ext cx="3404681" cy="1114042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Посещение национального парка 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Unity Park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26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ational Museum of Ethiopia, Addis Ababa, Ethiopia | Flickr">
            <a:extLst>
              <a:ext uri="{FF2B5EF4-FFF2-40B4-BE49-F238E27FC236}">
                <a16:creationId xmlns:a16="http://schemas.microsoft.com/office/drawing/2014/main" id="{0ED0AE3C-0B1E-44BB-A4C7-CF9C6330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2"/>
          <p:cNvSpPr txBox="1"/>
          <p:nvPr/>
        </p:nvSpPr>
        <p:spPr bwMode="auto">
          <a:xfrm>
            <a:off x="4007459" y="353980"/>
            <a:ext cx="4171857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STOPOVER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0" y="6411073"/>
            <a:ext cx="3616503" cy="446925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National Museum of Ethiopia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43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704" y="0"/>
            <a:ext cx="774229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4582887" cy="6858000"/>
          </a:xfrm>
          <a:prstGeom prst="rect">
            <a:avLst/>
          </a:prstGeom>
          <a:solidFill>
            <a:srgbClr val="FEC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D1139A0-DF09-4D45-AA86-997C3AA6FA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sp>
        <p:nvSpPr>
          <p:cNvPr id="6" name="内容占位符 2"/>
          <p:cNvSpPr txBox="1"/>
          <p:nvPr/>
        </p:nvSpPr>
        <p:spPr bwMode="auto">
          <a:xfrm>
            <a:off x="0" y="2454694"/>
            <a:ext cx="4330261" cy="387253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Главный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хаб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: Аддис-Абеба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Региональные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хабы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Ломе (Того),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Лилонгве (Малави)</a:t>
            </a:r>
          </a:p>
          <a:p>
            <a:pPr marL="0" indent="0"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4 дочерние авиакомпании: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ASKY Air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 западной Африке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Chadian Air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 центральной Африке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Malawian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в юго-восточной Африке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ET-Mozambique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в южной Африке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15606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51B1D-52ED-4DED-8F4B-FC1FED1E2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4" t="23820" r="22640" b="12359"/>
          <a:stretch/>
        </p:blipFill>
        <p:spPr>
          <a:xfrm>
            <a:off x="0" y="-1"/>
            <a:ext cx="12191999" cy="6878533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3483477" y="330685"/>
            <a:ext cx="5516685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Stopover and be Dazzled -</a:t>
            </a:r>
            <a:endParaRPr lang="en-US" altLang="zh-CN" sz="32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0" y="4089115"/>
            <a:ext cx="4643919" cy="2768885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Посещение ювелирного магазина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Старинного города Пиасса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Кофе в одном из самых старых отелей Африки –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Taytu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Hotel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Addis Ababa City Tour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r>
              <a:rPr lang="ru-BY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У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жин в национальном ресторане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935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7B6CB3-4488-484C-BCF7-0F9E947A8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1999" cy="70104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2714992" y="-228600"/>
            <a:ext cx="7226676" cy="758813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Экскурсия 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Addis for Night Owls-</a:t>
            </a:r>
            <a:endParaRPr lang="en-US" altLang="zh-CN" sz="32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0" y="4818351"/>
            <a:ext cx="4643919" cy="1833937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Посещение национального ресторана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Jazz Club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Экскурсии по ночному городу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Кофейная церемония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sp>
        <p:nvSpPr>
          <p:cNvPr id="2" name="AutoShape 2" descr="Kostenlose Fotos zum Thema Sekt">
            <a:extLst>
              <a:ext uri="{FF2B5EF4-FFF2-40B4-BE49-F238E27FC236}">
                <a16:creationId xmlns:a16="http://schemas.microsoft.com/office/drawing/2014/main" id="{9B12A5A6-541C-4BAD-B391-2B2454B895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747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FB6795-5646-4887-9E69-3328C24E9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2" t="17422" r="27444" b="1580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3093059" y="205712"/>
            <a:ext cx="6533826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Stopover for the Art enthusiast -</a:t>
            </a:r>
            <a:endParaRPr lang="en-US" altLang="zh-CN" sz="32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0" y="4417888"/>
            <a:ext cx="4643919" cy="2440112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Галерея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St. George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Кофе в одном из самых старых отелей Африки –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Taytu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Hotel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Addis Ababa City Tour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Посещение других галерей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Ужин в национальном ресторане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8035B7-4E4B-4C67-B444-9CE6FF5CF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sp>
        <p:nvSpPr>
          <p:cNvPr id="2" name="AutoShape 2" descr="Kostenlose Fotos zum Thema Sekt">
            <a:extLst>
              <a:ext uri="{FF2B5EF4-FFF2-40B4-BE49-F238E27FC236}">
                <a16:creationId xmlns:a16="http://schemas.microsoft.com/office/drawing/2014/main" id="{9B12A5A6-541C-4BAD-B391-2B2454B895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668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" y="849"/>
            <a:ext cx="12188984" cy="685630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03709" y="-61555"/>
            <a:ext cx="55663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bastian Light" panose="02000803090000020004" pitchFamily="2" charset="0"/>
            </a:endParaRPr>
          </a:p>
          <a:p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bastian Light" panose="02000803090000020004" pitchFamily="2" charset="0"/>
            </a:endParaRPr>
          </a:p>
          <a:p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bastian Light" panose="020008030900000200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6272" y="3016210"/>
            <a:ext cx="1912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zh-CN" altLang="en-US" sz="1600" b="1" spc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 bwMode="auto">
          <a:xfrm rot="18907526">
            <a:off x="638402" y="2260367"/>
            <a:ext cx="1977293" cy="1994473"/>
          </a:xfrm>
          <a:prstGeom prst="rect">
            <a:avLst/>
          </a:prstGeom>
          <a:noFill/>
          <a:ln w="698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7200">
              <a:latin typeface="Arial" charset="0"/>
              <a:cs typeface="Angsana New" pitchFamily="18" charset="-34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3509444" y="65988"/>
            <a:ext cx="5881136" cy="6693031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nux Libertine Display G" panose="02000503000000000000" pitchFamily="2" charset="0"/>
              <a:ea typeface="Linux Libertine Display G" panose="02000503000000000000" pitchFamily="2" charset="0"/>
              <a:cs typeface="Linux Libertine Display G" panose="02000503000000000000" pitchFamily="2" charset="0"/>
            </a:endParaRPr>
          </a:p>
          <a:p>
            <a:pPr marL="0" indent="0">
              <a:buNone/>
            </a:pP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Ethiopian Airlines GSA Offices in Russia</a:t>
            </a:r>
          </a:p>
          <a:p>
            <a:pPr marL="0" indent="0">
              <a:buNone/>
            </a:pPr>
            <a:r>
              <a:rPr lang="en-US" altLang="zh-CN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Aviareps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AG</a:t>
            </a:r>
          </a:p>
          <a:p>
            <a:pPr marL="0" indent="0">
              <a:buNone/>
            </a:pPr>
            <a:r>
              <a:rPr lang="en-US" altLang="zh-CN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Zemlyanoy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Val, 9 Business Center </a:t>
            </a:r>
            <a:r>
              <a:rPr lang="en-US" altLang="zh-CN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Citydel</a:t>
            </a:r>
            <a:endParaRPr lang="en-US" altLang="zh-CN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Email</a:t>
            </a:r>
          </a:p>
          <a:p>
            <a:pPr marL="0" indent="0">
              <a:buNone/>
            </a:pPr>
            <a:r>
              <a:rPr lang="en-US" altLang="zh-CN" sz="2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ethiopianairlines_ru@aviareps.com</a:t>
            </a:r>
            <a:endParaRPr lang="ru-RU" altLang="zh-CN" sz="2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AYankovich@aviareps.com</a:t>
            </a:r>
            <a:endParaRPr lang="ru-RU" sz="2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Tel:</a:t>
            </a:r>
            <a:r>
              <a:rPr lang="ru-RU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+7</a:t>
            </a:r>
            <a:r>
              <a:rPr lang="ru-RU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(495)</a:t>
            </a:r>
            <a:r>
              <a:rPr lang="ru-RU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937-5945</a:t>
            </a:r>
          </a:p>
          <a:p>
            <a:pPr marL="0" indent="0">
              <a:buNone/>
            </a:pP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Tel: +7 (9</a:t>
            </a:r>
            <a:r>
              <a:rPr lang="ru-RU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85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) </a:t>
            </a:r>
            <a:r>
              <a:rPr lang="ru-RU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649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</a:t>
            </a:r>
            <a:r>
              <a:rPr lang="ru-RU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37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</a:t>
            </a:r>
            <a:r>
              <a:rPr lang="ru-RU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37</a:t>
            </a:r>
            <a:endParaRPr lang="en-US" altLang="zh-CN" sz="2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2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Telegram Channel for agents: </a:t>
            </a:r>
            <a:r>
              <a:rPr lang="en-US" altLang="zh-CN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cloudnine_club</a:t>
            </a:r>
            <a:endParaRPr lang="en-US" altLang="zh-CN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VK Group: https://vk.com/public201112242</a:t>
            </a:r>
          </a:p>
          <a:p>
            <a:pPr marL="0" indent="0">
              <a:buNone/>
            </a:pPr>
            <a:endParaRPr lang="en-US" altLang="zh-CN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D8A0301-DF2C-4425-A1FA-A2D6DD9C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387" y="367863"/>
            <a:ext cx="3167063" cy="612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663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51817" cy="6858000"/>
          </a:xfrm>
        </p:spPr>
      </p:pic>
      <p:sp>
        <p:nvSpPr>
          <p:cNvPr id="7" name="Rectangle 6"/>
          <p:cNvSpPr/>
          <p:nvPr/>
        </p:nvSpPr>
        <p:spPr>
          <a:xfrm>
            <a:off x="9228083" y="0"/>
            <a:ext cx="2963917" cy="6858000"/>
          </a:xfrm>
          <a:prstGeom prst="rect">
            <a:avLst/>
          </a:prstGeom>
          <a:solidFill>
            <a:srgbClr val="958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2564524" y="311940"/>
            <a:ext cx="7105457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ПРОГРАМММА ЛОЯЛЬНОСТИ</a:t>
            </a:r>
            <a:endParaRPr lang="en-US" altLang="zh-CN" sz="3200" b="1" kern="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4037744" y="3682785"/>
            <a:ext cx="8154256" cy="3066358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Для уровня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Silver, Gold, Platinum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Дополнительный багаж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5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кг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Приоритетная регистрация, посадка и обработка багажа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Доступ во все бизнес залы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Дополнительные мили, услуга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Upgrade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Привилегии на рейсах партнеров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мили , список партнеров:  Отели, Рестораны, Шоппинг, аренда машин, страхование</a:t>
            </a:r>
          </a:p>
          <a:p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bg1"/>
              </a:solidFill>
              <a:latin typeface="Linux Libertine Display G" panose="02000503000000000000" pitchFamily="2" charset="0"/>
              <a:ea typeface="Linux Libertine Display G" panose="02000503000000000000" pitchFamily="2" charset="0"/>
              <a:cs typeface="Linux Libertine Display G" panose="020005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9CBA0-C874-4754-8B45-256A54CF8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3" y="0"/>
            <a:ext cx="2963917" cy="2038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7497A2-D424-4F52-A28D-4D95CCF594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93" b="61852" l="42292" r="74375">
                        <a14:foregroundMark x1="65052" y1="28981" x2="65052" y2="28981"/>
                        <a14:foregroundMark x1="66667" y1="28148" x2="66667" y2="28148"/>
                        <a14:foregroundMark x1="68854" y1="27778" x2="68854" y2="27778"/>
                        <a14:foregroundMark x1="71979" y1="27593" x2="71979" y2="27593"/>
                        <a14:foregroundMark x1="73750" y1="28611" x2="73750" y2="28611"/>
                        <a14:foregroundMark x1="73750" y1="30741" x2="73750" y2="30741"/>
                        <a14:foregroundMark x1="74375" y1="41481" x2="74375" y2="41481"/>
                        <a14:foregroundMark x1="74323" y1="41481" x2="74323" y2="41481"/>
                      </a14:backgroundRemoval>
                    </a14:imgEffect>
                  </a14:imgLayer>
                </a14:imgProps>
              </a:ext>
            </a:extLst>
          </a:blip>
          <a:srcRect l="55617" t="25319" r="24916" b="39445"/>
          <a:stretch/>
        </p:blipFill>
        <p:spPr>
          <a:xfrm>
            <a:off x="7654247" y="1176036"/>
            <a:ext cx="1856651" cy="189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2"/>
          <p:cNvSpPr txBox="1"/>
          <p:nvPr/>
        </p:nvSpPr>
        <p:spPr bwMode="auto">
          <a:xfrm>
            <a:off x="4655840" y="432667"/>
            <a:ext cx="288032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МОСКВА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867781"/>
              </p:ext>
            </p:extLst>
          </p:nvPr>
        </p:nvGraphicFramePr>
        <p:xfrm>
          <a:off x="-9426" y="4646766"/>
          <a:ext cx="10296859" cy="145169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056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3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4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94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4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2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4177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Рейс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Вылет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Прилет</a:t>
                      </a:r>
                      <a:endParaRPr lang="zh-CN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Вылет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Прилет</a:t>
                      </a:r>
                      <a:endParaRPr lang="zh-CN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Дни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ВС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757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ET 761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Москва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Аддис-Абеба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21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: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30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05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: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50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+1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2</a:t>
                      </a:r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4</a:t>
                      </a:r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 5</a:t>
                      </a:r>
                      <a:r>
                        <a:rPr lang="en-US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lang="ru-RU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6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Boeing 787</a:t>
                      </a: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757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ET 760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Аддис-Абеба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Москва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2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3: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5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Arial" pitchFamily="34" charset="0"/>
                        </a:rPr>
                        <a:t>0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07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: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40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+1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1</a:t>
                      </a:r>
                      <a:r>
                        <a:rPr lang="ru-RU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 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3</a:t>
                      </a:r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 </a:t>
                      </a:r>
                      <a:r>
                        <a:rPr lang="ru-RU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4</a:t>
                      </a:r>
                      <a:r>
                        <a:rPr lang="en-US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lang="ru-RU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5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Boeing 787</a:t>
                      </a: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B89CBA0-C874-4754-8B45-256A54CF8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497" y="944401"/>
            <a:ext cx="3471929" cy="203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5" descr="c367646a4ac24d48ad79fdc36e757f4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内容占位符 2"/>
          <p:cNvSpPr txBox="1"/>
          <p:nvPr/>
        </p:nvSpPr>
        <p:spPr bwMode="auto">
          <a:xfrm>
            <a:off x="4655838" y="327564"/>
            <a:ext cx="3166257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СЕЙШЕЛЫ 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335E42E-0B5C-401D-AB8A-2199ADDAA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58799" y="3007932"/>
            <a:ext cx="4306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5D4FCB-23BC-E833-D6A0-4F770FB5B6E8}"/>
              </a:ext>
            </a:extLst>
          </p:cNvPr>
          <p:cNvSpPr txBox="1"/>
          <p:nvPr/>
        </p:nvSpPr>
        <p:spPr bwMode="auto">
          <a:xfrm>
            <a:off x="73327" y="2717645"/>
            <a:ext cx="5271559" cy="1659460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Эконом от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69 625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руб.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Бизнес от 425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906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руб.</a:t>
            </a:r>
            <a:endParaRPr lang="en-US" altLang="zh-CN" sz="3200" b="1" kern="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10">
            <a:extLst>
              <a:ext uri="{FF2B5EF4-FFF2-40B4-BE49-F238E27FC236}">
                <a16:creationId xmlns:a16="http://schemas.microsoft.com/office/drawing/2014/main" id="{BE0F7CE7-4F6E-15F6-954A-1BE267E32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982534"/>
              </p:ext>
            </p:extLst>
          </p:nvPr>
        </p:nvGraphicFramePr>
        <p:xfrm>
          <a:off x="73327" y="4377105"/>
          <a:ext cx="8891769" cy="197078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84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0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590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/ прилет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в полете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День вылета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транзита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0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ET761/879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Москва-Сейшелы-Москва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15:50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</a:t>
                      </a:r>
                      <a:r>
                        <a:rPr lang="en-US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4 5</a:t>
                      </a:r>
                      <a:r>
                        <a:rPr lang="en-US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6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03: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0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ET878/760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17: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-07: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15: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3 4 5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03:</a:t>
                      </a:r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45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70151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7" descr="http://img.pconline.com.cn/images/upload/upc/tx/photoblog/1403/10/c10/31961624_31961624_1394462914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469326"/>
              </p:ext>
            </p:extLst>
          </p:nvPr>
        </p:nvGraphicFramePr>
        <p:xfrm>
          <a:off x="-1" y="3500283"/>
          <a:ext cx="10414170" cy="305312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554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4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8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9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16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6904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Рейс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Маршрут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Вылет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/ прилет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в полете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День вылета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altLang="zh-CN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 транзита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05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</a:t>
                      </a:r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809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Москва-Йоханнесбург-Москва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1:30-</a:t>
                      </a:r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05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16:35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</a:t>
                      </a:r>
                      <a:r>
                        <a:rPr lang="en-US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4 5 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6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02:50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5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ET808</a:t>
                      </a:r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/760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:30-</a:t>
                      </a:r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7:40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16:10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1 3 4 5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03:05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5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ET761/847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Москва-Кейптаун-Москва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21:30-13:</a:t>
                      </a:r>
                      <a:r>
                        <a:rPr lang="ru-RU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17:15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2 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4 5</a:t>
                      </a:r>
                      <a:r>
                        <a:rPr lang="en-US" altLang="zh-CN" sz="2000" b="1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6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02:25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5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ET846/760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14:35-07:40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16:05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1 3</a:t>
                      </a: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  <a:sym typeface="Times New Roman" pitchFamily="18" charset="0"/>
                        </a:rPr>
                        <a:t> 4 5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Linux Libertine Display G" panose="02000503000000000000" pitchFamily="2" charset="0"/>
                          <a:cs typeface="Times New Roman" panose="02020603050405020304" pitchFamily="18" charset="0"/>
                        </a:rPr>
                        <a:t>01:50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Linux Libertine Display G" panose="02000503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内容占位符 2"/>
          <p:cNvSpPr txBox="1"/>
          <p:nvPr/>
        </p:nvSpPr>
        <p:spPr bwMode="auto">
          <a:xfrm>
            <a:off x="4655839" y="327564"/>
            <a:ext cx="288032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-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ЮАР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-</a:t>
            </a: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DD83FC3-0E98-44BC-9A5A-4C58610FF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12"/>
            <a:ext cx="2090154" cy="1114042"/>
          </a:xfrm>
          <a:prstGeom prst="rect">
            <a:avLst/>
          </a:prstGeom>
        </p:spPr>
      </p:pic>
      <p:sp>
        <p:nvSpPr>
          <p:cNvPr id="2" name="内容占位符 2">
            <a:extLst>
              <a:ext uri="{FF2B5EF4-FFF2-40B4-BE49-F238E27FC236}">
                <a16:creationId xmlns:a16="http://schemas.microsoft.com/office/drawing/2014/main" id="{945A3DCB-8AE5-6863-F2DB-A815B74B9954}"/>
              </a:ext>
            </a:extLst>
          </p:cNvPr>
          <p:cNvSpPr txBox="1"/>
          <p:nvPr/>
        </p:nvSpPr>
        <p:spPr bwMode="auto">
          <a:xfrm>
            <a:off x="0" y="2677885"/>
            <a:ext cx="5271559" cy="751113"/>
          </a:xfrm>
          <a:prstGeom prst="rect">
            <a:avLst/>
          </a:prstGeom>
          <a:solidFill>
            <a:schemeClr val="tx1">
              <a:lumMod val="85000"/>
              <a:lumOff val="15000"/>
              <a:alpha val="42000"/>
            </a:schemeClr>
          </a:solidFill>
          <a:ln w="9525">
            <a:noFill/>
            <a:miter lim="800000"/>
          </a:ln>
        </p:spPr>
        <p:txBody>
          <a:bodyPr vert="horz" wrap="square" lIns="103888" tIns="51944" rIns="103888" bIns="51944" numCol="1" anchor="t" anchorCtr="0" compatLnSpc="1"/>
          <a:lstStyle>
            <a:lvl1pPr marL="217805" indent="-2178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44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289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021715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75">
                <a:solidFill>
                  <a:schemeClr val="tx1"/>
                </a:solidFill>
                <a:latin typeface="+mn-lt"/>
                <a:cs typeface="+mn-cs"/>
              </a:defRPr>
            </a:lvl4pPr>
            <a:lvl5pPr marL="1313180" indent="-1441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5pPr>
            <a:lvl6pPr marL="16071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6pPr>
            <a:lvl7pPr marL="18992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7pPr>
            <a:lvl8pPr marL="21913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8pPr>
            <a:lvl9pPr marL="2483485" indent="-146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Эконом от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6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3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840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lang="ru-RU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inux Libertine Display G" panose="02000503000000000000" pitchFamily="2" charset="0"/>
                <a:cs typeface="Times New Roman" panose="02020603050405020304" pitchFamily="18" charset="0"/>
              </a:rPr>
              <a:t>руб.</a:t>
            </a:r>
            <a:endParaRPr lang="en-US" altLang="zh-CN" sz="3200" b="1" kern="0" dirty="0">
              <a:solidFill>
                <a:schemeClr val="bg1"/>
              </a:solidFill>
              <a:latin typeface="Times New Roman" panose="02020603050405020304" pitchFamily="18" charset="0"/>
              <a:ea typeface="Linux Libertine Display G" panose="02000503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FFC000"/>
              </a:buClr>
              <a:buNone/>
            </a:pP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altLang="zh-CN" sz="1465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zh-CN" altLang="en-US" sz="14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942231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cc64cd2-ffda-4425-8f3d-3742da0f7d10}" enabled="0" method="" siteId="{3cc64cd2-ffda-4425-8f3d-3742da0f7d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1756</Words>
  <Application>Microsoft Office PowerPoint</Application>
  <PresentationFormat>Widescreen</PresentationFormat>
  <Paragraphs>573</Paragraphs>
  <Slides>53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等线</vt:lpstr>
      <vt:lpstr>等线 Light</vt:lpstr>
      <vt:lpstr>微软雅黑</vt:lpstr>
      <vt:lpstr>Arial</vt:lpstr>
      <vt:lpstr>Linux Libertine Display G</vt:lpstr>
      <vt:lpstr>Sebastian Light</vt:lpstr>
      <vt:lpstr>Segoe UI Web (Cyrillic)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Yitbarek Nema</dc:creator>
  <cp:lastModifiedBy>Anastasia Yankovich</cp:lastModifiedBy>
  <cp:revision>524</cp:revision>
  <dcterms:created xsi:type="dcterms:W3CDTF">2019-03-27T15:20:01Z</dcterms:created>
  <dcterms:modified xsi:type="dcterms:W3CDTF">2024-06-07T10:35:48Z</dcterms:modified>
</cp:coreProperties>
</file>